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59" r:id="rId1"/>
  </p:sldMasterIdLst>
  <p:notesMasterIdLst>
    <p:notesMasterId r:id="rId31"/>
  </p:notesMasterIdLst>
  <p:sldIdLst>
    <p:sldId id="256" r:id="rId2"/>
    <p:sldId id="390" r:id="rId3"/>
    <p:sldId id="416" r:id="rId4"/>
    <p:sldId id="418" r:id="rId5"/>
    <p:sldId id="419" r:id="rId6"/>
    <p:sldId id="417" r:id="rId7"/>
    <p:sldId id="420" r:id="rId8"/>
    <p:sldId id="422" r:id="rId9"/>
    <p:sldId id="423" r:id="rId10"/>
    <p:sldId id="421" r:id="rId11"/>
    <p:sldId id="424" r:id="rId12"/>
    <p:sldId id="401" r:id="rId13"/>
    <p:sldId id="425" r:id="rId14"/>
    <p:sldId id="426" r:id="rId15"/>
    <p:sldId id="427" r:id="rId16"/>
    <p:sldId id="405" r:id="rId17"/>
    <p:sldId id="409" r:id="rId18"/>
    <p:sldId id="410" r:id="rId19"/>
    <p:sldId id="411" r:id="rId20"/>
    <p:sldId id="428" r:id="rId21"/>
    <p:sldId id="429" r:id="rId22"/>
    <p:sldId id="430" r:id="rId23"/>
    <p:sldId id="433" r:id="rId24"/>
    <p:sldId id="434" r:id="rId25"/>
    <p:sldId id="432" r:id="rId26"/>
    <p:sldId id="415" r:id="rId27"/>
    <p:sldId id="414" r:id="rId28"/>
    <p:sldId id="431" r:id="rId29"/>
    <p:sldId id="39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00FF00"/>
    <a:srgbClr val="000000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45" autoAdjust="0"/>
    <p:restoredTop sz="94658" autoAdjust="0"/>
  </p:normalViewPr>
  <p:slideViewPr>
    <p:cSldViewPr snapToObjects="1">
      <p:cViewPr>
        <p:scale>
          <a:sx n="70" d="100"/>
          <a:sy n="70" d="100"/>
        </p:scale>
        <p:origin x="-1968" y="41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0A0AE-E56D-4D46-87B4-09F489AC8C99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AC930-58CB-4C1B-BC8D-05835255C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40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7EBDB-A5E0-4641-9191-225E706E3D31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7EBDB-A5E0-4641-9191-225E706E3D31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7EBDB-A5E0-4641-9191-225E706E3D31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7EBDB-A5E0-4641-9191-225E706E3D31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dirty="0" smtClean="0"/>
              <a:t>Предприниматель в недоумении – надо получать лицензию или нет?</a:t>
            </a:r>
          </a:p>
          <a:p>
            <a:pPr algn="ctr"/>
            <a:r>
              <a:rPr lang="ru-RU" sz="1200" dirty="0" smtClean="0"/>
              <a:t>Идет к чиновнику. А чиновнику норма позволяет решить как угодно.</a:t>
            </a:r>
          </a:p>
          <a:p>
            <a:pPr algn="ctr"/>
            <a:r>
              <a:rPr lang="ru-RU" sz="1200" dirty="0" smtClean="0"/>
              <a:t>Более того, он может и менять свое решение по своему усмотрению.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dirty="0" smtClean="0"/>
              <a:t>Предприниматель в недоумении – надо получать лицензию или нет?</a:t>
            </a:r>
          </a:p>
          <a:p>
            <a:pPr algn="ctr"/>
            <a:r>
              <a:rPr lang="ru-RU" sz="1200" dirty="0" smtClean="0"/>
              <a:t>Идет к чиновнику. А чиновнику норма позволяет решить как угодно.</a:t>
            </a:r>
          </a:p>
          <a:p>
            <a:pPr algn="ctr"/>
            <a:r>
              <a:rPr lang="ru-RU" sz="1200" dirty="0" smtClean="0"/>
              <a:t>Более того, он может и менять свое решение по своему усмотрению.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AC930-58CB-4C1B-BC8D-05835255C38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2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D42D9-2454-4991-AFC4-967B2DA27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36E98-3364-4458-A7FB-6FA8F60C6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75BB6-93A5-40E0-99C5-25623DC84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DF99D-8278-4270-8DEB-002556898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AECF4-127C-4500-A4D2-B3851F80D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97961-3BB9-4B3A-B355-ADEAA47FB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838B0-C712-4B16-8E88-6B03BAA7A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36FD2-ECE7-4638-9228-2DC8F1F22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10150-E843-45CF-A06B-B0C05B4B7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7E4FA-51DA-429F-A86D-D477DB809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D4FA2-E40D-4C25-8DEA-28A1A4D5C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CC8A1-D258-4F5C-9A18-ED25AB654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22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946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6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947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8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2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948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8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9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949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9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9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9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9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9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A357412-7A06-4E81-9ED8-8530CA9DC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_mois@mail.r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ath-2.narod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933217" y="5429250"/>
            <a:ext cx="4357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FF00"/>
                </a:solidFill>
              </a:rPr>
              <a:t>26.01.2012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654929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Современное состояние </a:t>
            </a:r>
          </a:p>
          <a:p>
            <a:pPr algn="ctr"/>
            <a:r>
              <a:rPr lang="ru-RU" sz="3200" b="1" dirty="0" smtClean="0"/>
              <a:t>и </a:t>
            </a:r>
          </a:p>
          <a:p>
            <a:pPr algn="ctr"/>
            <a:r>
              <a:rPr lang="ru-RU" sz="3200" b="1" dirty="0" smtClean="0"/>
              <a:t>проблемы развития российского космического законодательства</a:t>
            </a:r>
            <a:endParaRPr lang="ru-RU" sz="3200" b="1" dirty="0"/>
          </a:p>
        </p:txBody>
      </p:sp>
      <p:pic>
        <p:nvPicPr>
          <p:cNvPr id="6" name="Picture 7" descr="russi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3956" y="2159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91964" y="6106915"/>
            <a:ext cx="19319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i="1" dirty="0" smtClean="0">
                <a:solidFill>
                  <a:srgbClr val="00FF00"/>
                </a:solidFill>
              </a:rPr>
              <a:t>Комментарий: </a:t>
            </a:r>
            <a:endParaRPr lang="ru-RU" sz="1400" b="1" i="1" dirty="0">
              <a:solidFill>
                <a:srgbClr val="00FF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7762056" y="5851547"/>
          <a:ext cx="914400" cy="792163"/>
        </p:xfrm>
        <a:graphic>
          <a:graphicData uri="http://schemas.openxmlformats.org/presentationml/2006/ole">
            <p:oleObj spid="_x0000_s1026" name="Acrobat Document" showAsIcon="1" r:id="rId5" imgW="914400" imgH="792360" progId="Acrobat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над законопроектом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2123728" y="1142081"/>
            <a:ext cx="5544616" cy="5413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FFFF00"/>
                </a:solidFill>
              </a:rPr>
              <a:t>27 апреля 1993 г. </a:t>
            </a:r>
            <a:endParaRPr lang="ru-RU" sz="1600" b="1" kern="1200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1988840"/>
            <a:ext cx="2844316" cy="238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28184" y="3789040"/>
            <a:ext cx="2644759" cy="221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916832"/>
            <a:ext cx="4752528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Космическая деятельность в Российской Федерации осуществляется в целях обеспечения благосостояния граждан, развития Российской Федерации, укрепления ее безопасности, а также решения глобальных проблем человечества.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российской космонавтике должны обеспечиваться: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равное право предприятий, организаций и граждан Российской Федерации на участие в космической деятельности и использовании ее результатов;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доступность информации о космической деятельности;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ограничение монополизма и развитие предпринимательской деятельности;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независимая экспертиза космических проектов и программ;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безопасность космической деятельности, включая охрану окружающей природной среды.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63588" y="260648"/>
            <a:ext cx="7416824" cy="8094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Закона России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космической деятельности» 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6732240" y="1439207"/>
            <a:ext cx="2232248" cy="3427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FFFF00"/>
                </a:solidFill>
              </a:rPr>
              <a:t>6 октября 1993 г. </a:t>
            </a:r>
            <a:endParaRPr lang="ru-RU" sz="1600" b="1" kern="1200" dirty="0">
              <a:solidFill>
                <a:srgbClr val="FFFF00"/>
              </a:solidFill>
            </a:endParaRPr>
          </a:p>
        </p:txBody>
      </p:sp>
      <p:pic>
        <p:nvPicPr>
          <p:cNvPr id="7" name="Picture 5" descr="za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439207"/>
            <a:ext cx="6120680" cy="1403336"/>
          </a:xfrm>
          <a:prstGeom prst="rect">
            <a:avLst/>
          </a:prstGeom>
          <a:noFill/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3068960"/>
            <a:ext cx="85329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Закон Российской Федерации «О космической деятельности» № 5663-1 был единогласно принят Верховным Советом РСФСР 20 августа 1993 г., 4 октября он подписан Президентом России, 6 октября опубликован и вступил в силу.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вспомнить политические события этих дней, то можно заметить, что закон был одобрен двумя противоборствующими силами в момент наивысшего накала политических страстей. Это говорит о двух вещах - о крайней необходимости закона и его высоком качестве.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851157"/>
            <a:ext cx="52920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предвидении событий октября 1993 г. были предприняты специальные усилия по копированию и сохранению большей части документов, связанных с разработкой Закона о космической деятельности. </a:t>
            </a:r>
            <a:endParaRPr lang="ru-RU" sz="14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30752" y="5147900"/>
            <a:ext cx="1505744" cy="101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072771" y="6156012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Точка.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0040" y="476672"/>
            <a:ext cx="8388424" cy="51845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Основной целью создания Закона России «О космической деятельности» являлось придание российской космонавтике правового статуса.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отсутствии такого закона, с учетом тогдашней экономической и политической ситуации само выживание космонавтики было бы под постоянной угрозой.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 «О космической деятельности» определил общие принципы, ввёл базовые понятия и решил наиболее актуальные на тот момент правовые проблемы. 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 «О космической деятельности» имеет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рамочный характер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Предполагалось, что с опорой на этот закон будет разработана линейка законов, регулирующих конкретные направления космической деятельности.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Постановлении ВС РСФСР о принятии Закона определялись основные направления дальнейшего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и нормотворчества. </a:t>
            </a:r>
            <a:endParaRPr lang="ru-RU" b="1" kern="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8728" y="1196751"/>
            <a:ext cx="5652120" cy="480285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Однако развитие российского космического законодательства пошло по иному пути. 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Федеральным законом от 29.11.1996 №147-ФЗ в Закон «О космической деятельности» вносится большой количество поправок. 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Принятые поправки снижали правовой статус РКА,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тоже время они неоправданно расширяли полномочия органов исполнительной власти – МО и РКА, выводили их деятельность из области контроля со стороны законодательной власти и общественности.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Ломать – не строить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endParaRPr lang="ru-RU" b="1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78728" y="332656"/>
            <a:ext cx="7416824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Поправки 1996 г.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203364" y="1196751"/>
            <a:ext cx="2343894" cy="1296145"/>
            <a:chOff x="262199" y="3554839"/>
            <a:chExt cx="1867105" cy="126952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62199" y="3554839"/>
              <a:ext cx="1867105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0"/>
                </a:spcAft>
              </a:pPr>
              <a:r>
                <a:rPr lang="ru-RU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Формирование рабочей группы – представительский принцип.</a:t>
              </a:r>
              <a:endPara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endParaRPr lang="ru-RU" b="1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364" y="2636911"/>
            <a:ext cx="2401084" cy="336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89602" y="332656"/>
            <a:ext cx="7416824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До 1% ВВП.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Иллюстрация качества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863588" y="4320824"/>
            <a:ext cx="7668852" cy="908376"/>
            <a:chOff x="262199" y="3554839"/>
            <a:chExt cx="1867105" cy="126952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62199" y="3554839"/>
              <a:ext cx="1867105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</a:pPr>
              <a:r>
                <a:rPr lang="ru-RU" sz="1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Члены рабочей группы говорят, что они не виноваты – кто-то вставил.</a:t>
              </a:r>
            </a:p>
            <a:p>
              <a:pPr algn="ctr">
                <a:spcAft>
                  <a:spcPts val="0"/>
                </a:spcAft>
              </a:pPr>
              <a:r>
                <a:rPr lang="ru-RU" sz="1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Следует заметить, что надо выбирать с кем работать – проект закона курировал комитет по геополитике.</a:t>
              </a:r>
              <a:endPara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endParaRPr lang="ru-RU" sz="1600" b="1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645786" y="1342832"/>
            <a:ext cx="4104456" cy="2518216"/>
            <a:chOff x="863588" y="1052736"/>
            <a:chExt cx="4104456" cy="251821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863588" y="1052736"/>
              <a:ext cx="4104456" cy="2518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971600" y="3068960"/>
              <a:ext cx="158417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89602" y="332656"/>
            <a:ext cx="7416824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серьезно.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фундаментального понятия.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971601" y="5407232"/>
            <a:ext cx="7524328" cy="988123"/>
            <a:chOff x="257816" y="3554839"/>
            <a:chExt cx="1871488" cy="126952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62199" y="3554839"/>
              <a:ext cx="1867105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0"/>
                </a:spcAft>
              </a:pPr>
              <a:endPara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257816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endParaRPr lang="ru-RU" b="1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 flipH="1">
            <a:off x="1331640" y="2924944"/>
            <a:ext cx="6552728" cy="0"/>
          </a:xfrm>
          <a:prstGeom prst="line">
            <a:avLst/>
          </a:prstGeom>
          <a:ln w="381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9944" y="305966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Поправки в Закон РФ «О космической деятельности» 1996 года.</a:t>
            </a:r>
            <a:endParaRPr lang="ru-RU" b="1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99592" y="1196752"/>
            <a:ext cx="75963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"Статья 2. Понятие космической деятельности</a:t>
            </a:r>
            <a:endParaRPr kumimoji="0" lang="ru-RU" sz="9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Для целей настоящего З</a:t>
            </a: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акона под космической деятельностью понимается любая деятельность, связанная с</a:t>
            </a:r>
            <a:r>
              <a:rPr kumimoji="0" lang="ru-RU" sz="1200" b="1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непосредственным</a:t>
            </a:r>
            <a:r>
              <a:rPr kumimoji="0" lang="ru-RU" sz="1200" b="1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проведением работ по исследованию и использованию космического пространства, включая Луну и другие небесные </a:t>
            </a: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тела.</a:t>
            </a:r>
            <a:endParaRPr kumimoji="0" lang="ru-RU" sz="9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9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Космическая деятельность включает создание (в том числе разработку, изготовление, испытания), а также использование и передачу космической техники, космических технологий, иной продукции и услуг, </a:t>
            </a:r>
            <a:r>
              <a:rPr kumimoji="0" lang="ru-RU" sz="1600" b="1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необходимых для осуществления космической деятельности</a:t>
            </a: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99592" y="3356992"/>
            <a:ext cx="75963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"Статья 2. Понятие космической деятельности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Для целей настоящего Закона под космической деятельностью понимается любая деятельность, связанная с непосредственным проведением работ по исследованию и использованию космического пространства, включая Луну и другие небесные тела.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Космическая деятельность включает в себя создание (в том числе разработку, изготовление и испытания), </a:t>
            </a:r>
            <a:r>
              <a:rPr kumimoji="0" lang="ru-RU" sz="1200" b="1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(эксплуатацию) космической техники</a:t>
            </a: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космических материалов и космических технологий и </a:t>
            </a:r>
            <a:r>
              <a:rPr kumimoji="0" lang="ru-RU" sz="1600" b="1" i="1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оказание иных связанных с космической деятельностью</a:t>
            </a:r>
            <a:r>
              <a:rPr kumimoji="0" lang="ru-RU" sz="1600" b="0" i="1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услуг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также международное сотрудничество Российской Федерации в области исследования и использования космического пространства.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5441248"/>
            <a:ext cx="7524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Данная поправка предопределяет возможность  произвольного отнесения каких-либо работ к «космической деятельности»  Из этого следует возможность произвольного применения к ним преференций либо, наоборот, ограничений,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предусмотренных законодательством.</a:t>
            </a:r>
          </a:p>
          <a:p>
            <a:pPr lvl="0"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теряется сам смысл закона – установление общих для всех правил.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55473" y="548880"/>
            <a:ext cx="123700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201414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Проблема лицензирования – как пример негативных последствий небрежного отношения к норме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268760"/>
            <a:ext cx="604867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Федеральный закон Российской Федерации от 8 августа 2001 года N 128-ФЗ "О лицензировании отдельных видов деятельности" устанавливает, что </a:t>
            </a:r>
            <a:r>
              <a:rPr lang="ru-RU" sz="1600" b="1" dirty="0" smtClean="0"/>
              <a:t>космическая деятельность </a:t>
            </a:r>
            <a:r>
              <a:rPr lang="ru-RU" sz="1400" dirty="0" smtClean="0"/>
              <a:t>подлежит лицензированию.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564904"/>
            <a:ext cx="8208912" cy="216024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 «Об утверждении Положения о лицензировании космической деятельности»: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"2. Лицензирование космической деятельности осуществляется Федеральным космическим агентством (далее - лицензирующий орган).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3. При осуществлении космической деятельности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выполняться (оказываться) следующие работы (услуги): …"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6801" y="4941168"/>
            <a:ext cx="6048672" cy="14401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Неопределенность понятия «космическая деятельность» приводит к неопределенности ведомственных норм,  что негативно влияет на развитие многих направлений, снижает конкурентоспособность российских предприятий, препятствует расширению спектра продукции и услуг.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0040" y="548680"/>
            <a:ext cx="8388424" cy="8640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chemeClr val="bg2"/>
                </a:solidFill>
              </a:rPr>
              <a:t>1996 -  наше время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chemeClr val="bg2"/>
                </a:solidFill>
              </a:rPr>
              <a:t>Итоги законотворчества. </a:t>
            </a:r>
            <a:endParaRPr lang="ru-RU" sz="24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0040" y="1772816"/>
            <a:ext cx="8388424" cy="410445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ru-RU" sz="2000" b="1" dirty="0" smtClean="0"/>
              <a:t>С 1995 г. до настоящего времени в Государственную Думу было внесено 22 законопроектов по вопросам космической деятельности. </a:t>
            </a:r>
          </a:p>
          <a:p>
            <a:r>
              <a:rPr lang="ru-RU" sz="2000" b="1" dirty="0" smtClean="0"/>
              <a:t>	Принято – 1 законопроект (о поправках),</a:t>
            </a:r>
          </a:p>
          <a:p>
            <a:r>
              <a:rPr lang="ru-RU" sz="2000" b="1" dirty="0" smtClean="0"/>
              <a:t>	Отклонено – 20 </a:t>
            </a:r>
          </a:p>
          <a:p>
            <a:r>
              <a:rPr lang="ru-RU" sz="2000" b="1" dirty="0" smtClean="0"/>
              <a:t>	На рассмотрении -1.</a:t>
            </a:r>
          </a:p>
          <a:p>
            <a:pPr algn="ctr" eaLnBrk="0" hangingPunct="0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chemeClr val="bg2"/>
                </a:solidFill>
              </a:rPr>
              <a:t>В чем причины такой низкой эффективности?</a:t>
            </a:r>
          </a:p>
          <a:p>
            <a:pPr algn="ctr" eaLnBrk="0" hangingPunct="0"/>
            <a:endParaRPr lang="ru-RU" sz="2000" b="1" dirty="0" smtClean="0">
              <a:solidFill>
                <a:srgbClr val="C00000"/>
              </a:solidFill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C00000"/>
                </a:solidFill>
              </a:rPr>
              <a:t>Основная причина - практикуемый кулуарный, ведомственный характер законотворческой работы.</a:t>
            </a:r>
          </a:p>
          <a:p>
            <a:pPr algn="ctr" eaLnBrk="0" hangingPunct="0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0040" y="332656"/>
            <a:ext cx="8388424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Космическое законотворчество – фронт работ</a:t>
            </a:r>
            <a:endParaRPr lang="ru-RU" sz="20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0040" y="1340768"/>
            <a:ext cx="8388424" cy="345638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hangingPunct="0"/>
            <a:r>
              <a:rPr lang="ru-RU" sz="1600" b="1" dirty="0" smtClean="0"/>
              <a:t>Предлагались законопроекты:</a:t>
            </a:r>
            <a:endParaRPr lang="ru-RU" sz="1600" dirty="0" smtClean="0"/>
          </a:p>
          <a:p>
            <a:pPr lvl="0" fontAlgn="auto" hangingPunct="1"/>
            <a:r>
              <a:rPr lang="ru-RU" sz="1600" dirty="0" smtClean="0"/>
              <a:t>Закон о военно-космической деятельности   </a:t>
            </a:r>
          </a:p>
          <a:p>
            <a:pPr lvl="0" fontAlgn="auto" hangingPunct="1"/>
            <a:r>
              <a:rPr lang="ru-RU" sz="1600" dirty="0" smtClean="0"/>
              <a:t>Закон о передаче ракетно-космической техники и технологии                   </a:t>
            </a:r>
          </a:p>
          <a:p>
            <a:pPr lvl="0" fontAlgn="auto" hangingPunct="1"/>
            <a:r>
              <a:rPr lang="ru-RU" sz="1600" dirty="0" smtClean="0"/>
              <a:t>Закон о коммерческой космической деятельности</a:t>
            </a:r>
          </a:p>
          <a:p>
            <a:pPr lvl="0" fontAlgn="auto" hangingPunct="1"/>
            <a:r>
              <a:rPr lang="ru-RU" sz="1600" dirty="0" smtClean="0"/>
              <a:t>Закон о пилотируемых космических полетах   </a:t>
            </a:r>
          </a:p>
          <a:p>
            <a:pPr lvl="0" fontAlgn="auto" hangingPunct="1"/>
            <a:r>
              <a:rPr lang="ru-RU" sz="1600" dirty="0" smtClean="0"/>
              <a:t>Закон об экологической безопасности космической деятельности</a:t>
            </a:r>
          </a:p>
          <a:p>
            <a:pPr lvl="0" fontAlgn="auto" hangingPunct="1"/>
            <a:r>
              <a:rPr lang="ru-RU" sz="1600" dirty="0" smtClean="0"/>
              <a:t>Закон об обеспечении безопасности космической деятельности           </a:t>
            </a:r>
          </a:p>
          <a:p>
            <a:pPr lvl="0" fontAlgn="auto" hangingPunct="1"/>
            <a:r>
              <a:rPr lang="ru-RU" sz="1600" dirty="0" smtClean="0"/>
              <a:t>Закон о прикладном использовании ракетно-космической техники и технологий</a:t>
            </a:r>
          </a:p>
          <a:p>
            <a:pPr lvl="0" fontAlgn="auto" hangingPunct="1"/>
            <a:r>
              <a:rPr lang="ru-RU" sz="1600" dirty="0" smtClean="0"/>
              <a:t>Закон о создании и применении космических средств в интересах обороны и безопасности Российской Федерации </a:t>
            </a:r>
          </a:p>
          <a:p>
            <a:pPr lvl="0" fontAlgn="auto" hangingPunct="1"/>
            <a:r>
              <a:rPr lang="ru-RU" sz="1600" dirty="0" smtClean="0"/>
              <a:t>Закон о государственном протекционизме в ракетно-космической отрасли</a:t>
            </a:r>
          </a:p>
          <a:p>
            <a:pPr lvl="0" fontAlgn="auto" hangingPunct="1"/>
            <a:r>
              <a:rPr lang="ru-RU" sz="1600" dirty="0" smtClean="0"/>
              <a:t>Закон об обязательном страховании космической деятельности</a:t>
            </a:r>
            <a:endParaRPr lang="ru-RU" sz="1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5464387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7C8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Сами названия законопроектов дают представление о спектре проблем, требующих правового регулирования.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FF7C80"/>
                </a:solidFill>
                <a:latin typeface="+mj-lt"/>
                <a:ea typeface="Calibri" pitchFamily="34" charset="0"/>
                <a:cs typeface="Times New Roman" pitchFamily="18" charset="0"/>
              </a:rPr>
              <a:t>Однако низкое качество проектов определило их отклонение на разных этапах рассмотрения.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7C8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0040" y="1340767"/>
            <a:ext cx="8388424" cy="3101861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В настоящее время рассматриваются следующие законопроекты: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Проект Федерального закона "О внесении изменений в Закон РФ "О космической деятельности" </a:t>
            </a:r>
            <a:r>
              <a:rPr lang="ru-RU" sz="1600" b="1" dirty="0" smtClean="0">
                <a:solidFill>
                  <a:srgbClr val="002060"/>
                </a:solidFill>
              </a:rPr>
              <a:t>от Роскосмоса.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Проект Федерального закона «О внесении изменений в Закон РФ «О космической деятельности» </a:t>
            </a:r>
            <a:r>
              <a:rPr lang="ru-RU" sz="1600" b="1" dirty="0" smtClean="0">
                <a:solidFill>
                  <a:srgbClr val="002060"/>
                </a:solidFill>
              </a:rPr>
              <a:t>от Минэкономразвития </a:t>
            </a:r>
            <a:r>
              <a:rPr lang="ru-RU" sz="1600" dirty="0" smtClean="0">
                <a:solidFill>
                  <a:srgbClr val="002060"/>
                </a:solidFill>
              </a:rPr>
              <a:t>России.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Проект Федерального закона РФ "О внесении изменений в отдельные законодательные акты РФ в части определения компетенции федерального органа исполнительной власти в области гидрометеорологии и смежных с ней областях в сфере космической деятельности" </a:t>
            </a:r>
            <a:r>
              <a:rPr lang="ru-RU" sz="1600" b="1" dirty="0" smtClean="0">
                <a:solidFill>
                  <a:srgbClr val="002060"/>
                </a:solidFill>
              </a:rPr>
              <a:t>от Минприроды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0040" y="4596661"/>
            <a:ext cx="838842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FF00"/>
                </a:solidFill>
                <a:latin typeface="+mj-lt"/>
              </a:rPr>
              <a:t>Все предложенные проекты активно критикуются специалистами и организациями, работающими в данной сфере.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cs typeface="Arial" pitchFamily="34" charset="0"/>
              </a:rPr>
              <a:t>Существенно и то, что предложенные проекты концептуально несовместимы.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Сегодня мы наблюдаем гонку законопроектов.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89602" y="332656"/>
            <a:ext cx="7416824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Новейшие инициативы.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Фокус внимания - вопросы ДЗЗ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7029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Краткая история российского космического законодательства</a:t>
            </a:r>
            <a:endParaRPr lang="ru-RU" sz="2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4391980" y="2924945"/>
            <a:ext cx="360040" cy="6552728"/>
          </a:xfrm>
          <a:prstGeom prst="downArrow">
            <a:avLst>
              <a:gd name="adj1" fmla="val 50000"/>
              <a:gd name="adj2" fmla="val 249885"/>
            </a:avLst>
          </a:prstGeom>
          <a:gradFill>
            <a:gsLst>
              <a:gs pos="0">
                <a:srgbClr val="00B050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70308" y="1916832"/>
            <a:ext cx="3325628" cy="360041"/>
            <a:chOff x="262199" y="3554839"/>
            <a:chExt cx="1904288" cy="126952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62199" y="3554839"/>
              <a:ext cx="1904288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Создание МКК: постановка задачи</a:t>
              </a:r>
              <a:endPara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83092" y="1268760"/>
            <a:ext cx="7777817" cy="405429"/>
            <a:chOff x="899592" y="1862637"/>
            <a:chExt cx="7777817" cy="405429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899592" y="1862637"/>
              <a:ext cx="979690" cy="405429"/>
              <a:chOff x="262199" y="3554840"/>
              <a:chExt cx="1904288" cy="1269525"/>
            </a:xfrm>
            <a:solidFill>
              <a:srgbClr val="00B050"/>
            </a:solidFill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262199" y="3554840"/>
                <a:ext cx="1904288" cy="1269525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Скругленный прямоугольник 4"/>
              <p:cNvSpPr/>
              <p:nvPr/>
            </p:nvSpPr>
            <p:spPr>
              <a:xfrm>
                <a:off x="299382" y="3592023"/>
                <a:ext cx="1829922" cy="119515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solidFill>
                      <a:srgbClr val="FFFF00"/>
                    </a:solidFill>
                  </a:rPr>
                  <a:t>T = 0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 smtClean="0">
                    <a:solidFill>
                      <a:srgbClr val="FFFF00"/>
                    </a:solidFill>
                  </a:rPr>
                  <a:t>29.11.90</a:t>
                </a:r>
                <a:endParaRPr lang="ru-RU" sz="1200" b="1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2259217" y="1862637"/>
              <a:ext cx="979690" cy="405429"/>
              <a:chOff x="262199" y="3554840"/>
              <a:chExt cx="1904288" cy="1269525"/>
            </a:xfrm>
            <a:solidFill>
              <a:srgbClr val="00B050"/>
            </a:solidFill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262199" y="3554840"/>
                <a:ext cx="1904288" cy="1269525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Скругленный прямоугольник 4"/>
              <p:cNvSpPr/>
              <p:nvPr/>
            </p:nvSpPr>
            <p:spPr>
              <a:xfrm>
                <a:off x="299382" y="3592023"/>
                <a:ext cx="1829922" cy="119515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 smtClean="0">
                    <a:solidFill>
                      <a:srgbClr val="FFFF00"/>
                    </a:solidFill>
                  </a:rPr>
                  <a:t>22.05.91</a:t>
                </a:r>
                <a:endParaRPr lang="ru-RU" sz="1200" b="1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3618842" y="1862637"/>
              <a:ext cx="979690" cy="405429"/>
              <a:chOff x="262199" y="3554840"/>
              <a:chExt cx="1904288" cy="1269525"/>
            </a:xfrm>
            <a:solidFill>
              <a:srgbClr val="00B050"/>
            </a:solidFill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262199" y="3554840"/>
                <a:ext cx="1904288" cy="1269525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Скругленный прямоугольник 4"/>
              <p:cNvSpPr/>
              <p:nvPr/>
            </p:nvSpPr>
            <p:spPr>
              <a:xfrm>
                <a:off x="299382" y="3592023"/>
                <a:ext cx="1829922" cy="119515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 smtClean="0">
                    <a:solidFill>
                      <a:srgbClr val="FFFF00"/>
                    </a:solidFill>
                  </a:rPr>
                  <a:t>05.05.92</a:t>
                </a:r>
                <a:endParaRPr lang="ru-RU" sz="1200" b="1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4978467" y="1862637"/>
              <a:ext cx="979690" cy="405429"/>
              <a:chOff x="262199" y="3554840"/>
              <a:chExt cx="1904288" cy="1269525"/>
            </a:xfrm>
            <a:solidFill>
              <a:srgbClr val="00B050"/>
            </a:solidFill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262199" y="3554840"/>
                <a:ext cx="1904288" cy="1269525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Скругленный прямоугольник 4"/>
              <p:cNvSpPr/>
              <p:nvPr/>
            </p:nvSpPr>
            <p:spPr>
              <a:xfrm>
                <a:off x="299381" y="3629206"/>
                <a:ext cx="1829921" cy="119515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 smtClean="0">
                    <a:solidFill>
                      <a:srgbClr val="FFFF00"/>
                    </a:solidFill>
                  </a:rPr>
                  <a:t>06.10.93</a:t>
                </a:r>
                <a:endParaRPr lang="ru-RU" sz="1200" b="1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6338092" y="1862637"/>
              <a:ext cx="979690" cy="405429"/>
              <a:chOff x="262199" y="3554840"/>
              <a:chExt cx="1904288" cy="1269525"/>
            </a:xfrm>
            <a:solidFill>
              <a:srgbClr val="00B050"/>
            </a:solidFill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262199" y="3554840"/>
                <a:ext cx="1904288" cy="1269525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Скругленный прямоугольник 4"/>
              <p:cNvSpPr/>
              <p:nvPr/>
            </p:nvSpPr>
            <p:spPr>
              <a:xfrm>
                <a:off x="299381" y="3629206"/>
                <a:ext cx="1829921" cy="119515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 smtClean="0">
                    <a:solidFill>
                      <a:srgbClr val="FFFF00"/>
                    </a:solidFill>
                  </a:rPr>
                  <a:t>04.10.96</a:t>
                </a:r>
                <a:endParaRPr lang="ru-RU" sz="1200" b="1" kern="12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7697719" y="1862637"/>
              <a:ext cx="979690" cy="405429"/>
              <a:chOff x="262199" y="3554840"/>
              <a:chExt cx="1904288" cy="1269525"/>
            </a:xfrm>
            <a:solidFill>
              <a:srgbClr val="00B050"/>
            </a:solidFill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262199" y="3554840"/>
                <a:ext cx="1904288" cy="1269525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Скругленный прямоугольник 4"/>
              <p:cNvSpPr/>
              <p:nvPr/>
            </p:nvSpPr>
            <p:spPr>
              <a:xfrm>
                <a:off x="299381" y="3629206"/>
                <a:ext cx="1829921" cy="1195159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b="1" dirty="0" smtClean="0">
                    <a:solidFill>
                      <a:srgbClr val="FFFF00"/>
                    </a:solidFill>
                  </a:rPr>
                  <a:t>10.04.11</a:t>
                </a:r>
                <a:endParaRPr lang="ru-RU" sz="1200" b="1" kern="1200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45" name="Группа 44"/>
          <p:cNvGrpSpPr/>
          <p:nvPr/>
        </p:nvGrpSpPr>
        <p:grpSpPr>
          <a:xfrm>
            <a:off x="2058171" y="2420888"/>
            <a:ext cx="4098005" cy="360041"/>
            <a:chOff x="262199" y="3554839"/>
            <a:chExt cx="1904288" cy="1269525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62199" y="3554839"/>
              <a:ext cx="1904288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Доктрина (СССР): технические требования</a:t>
              </a:r>
              <a:endPara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491880" y="2924944"/>
            <a:ext cx="3959466" cy="360041"/>
            <a:chOff x="262199" y="3554839"/>
            <a:chExt cx="1904288" cy="1269525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62199" y="3554839"/>
              <a:ext cx="1904288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МКК-ВС РСФСР: договор, начало работы</a:t>
              </a:r>
              <a:endPara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796550" y="3429000"/>
            <a:ext cx="2719252" cy="360041"/>
            <a:chOff x="262199" y="3554839"/>
            <a:chExt cx="1904288" cy="1269525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62199" y="3554839"/>
              <a:ext cx="1904288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Закон о КД вступает в силу</a:t>
              </a:r>
              <a:endPara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6204374" y="3933056"/>
            <a:ext cx="2339317" cy="360041"/>
            <a:chOff x="262199" y="3554839"/>
            <a:chExt cx="1867105" cy="1269525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262199" y="3554839"/>
              <a:ext cx="1867105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Поправки к Закону о КД</a:t>
              </a:r>
              <a:endPara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i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637703" y="4437112"/>
            <a:ext cx="1326785" cy="946649"/>
            <a:chOff x="262199" y="3554839"/>
            <a:chExt cx="1867105" cy="1269525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262199" y="3554839"/>
              <a:ext cx="1867105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0"/>
                </a:spcAft>
              </a:pPr>
              <a:r>
                <a:rPr lang="ru-RU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Новый</a:t>
              </a:r>
            </a:p>
            <a:p>
              <a:pPr>
                <a:spcAft>
                  <a:spcPts val="0"/>
                </a:spcAft>
              </a:pPr>
              <a:r>
                <a:rPr lang="ru-RU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виток?</a:t>
              </a:r>
              <a:endPara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endParaRPr lang="ru-RU" sz="1600" b="1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632243" y="5068003"/>
            <a:ext cx="2371034" cy="576063"/>
            <a:chOff x="262199" y="3554839"/>
            <a:chExt cx="4733524" cy="1269525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62199" y="3554839"/>
              <a:ext cx="4733524" cy="12695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0"/>
                </a:spcAft>
              </a:pPr>
              <a:r>
                <a:rPr lang="ru-RU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Не в масштабе</a:t>
              </a:r>
              <a:endPara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Скругленный прямоугольник 4"/>
            <p:cNvSpPr/>
            <p:nvPr/>
          </p:nvSpPr>
          <p:spPr>
            <a:xfrm>
              <a:off x="299382" y="3592023"/>
              <a:ext cx="1829922" cy="119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endParaRPr lang="ru-RU" sz="1600" b="1" i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0040" y="1340768"/>
            <a:ext cx="8388424" cy="3024336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just"/>
            <a:r>
              <a:rPr lang="ru-RU" sz="2000" b="1" dirty="0" smtClean="0"/>
              <a:t>Концептуально Проект предполагает объедение всех работ по использованию данных дистанционного зондирования Земли из космоса в рамках какой-то одной организации под контролем Роскосмоса. При этом полностью игнорируются интересы других заинтересованных министерств и ведомств, граждан и организаций Российской Федерации.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4076" y="4627295"/>
            <a:ext cx="77403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В целом, текст предлагаемого Проекта Федерального закона "О внесении изменений в Закон Российской Федерации «О космической деятельности" настолько неудовлетворителен, что не подлежит редактированию, а должен быть просто отвергнут.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45840" y="332656"/>
            <a:ext cx="7416824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от Роскосмоса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0040" y="1340768"/>
            <a:ext cx="8388424" cy="3024336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just"/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Вводится:</a:t>
            </a:r>
          </a:p>
          <a:p>
            <a:pPr algn="just"/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/>
              <a:t>Раздел VIII. Федеральный и региональные фонды данных дистанционного зондирования Земли из космоса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Это не предмет законодательства. 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i="1" dirty="0" smtClean="0">
              <a:solidFill>
                <a:srgbClr val="FF000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4076" y="4581129"/>
            <a:ext cx="77403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</a:rPr>
              <a:t>«государственные космические аппараты – космические аппараты, созданные за счет средств федерального бюджета;</a:t>
            </a:r>
          </a:p>
          <a:p>
            <a:endParaRPr lang="ru-RU" sz="1600" i="1" dirty="0" smtClean="0">
              <a:solidFill>
                <a:srgbClr val="FF0000"/>
              </a:solidFill>
            </a:endParaRPr>
          </a:p>
          <a:p>
            <a:r>
              <a:rPr lang="ru-RU" sz="1600" i="1" dirty="0" smtClean="0">
                <a:solidFill>
                  <a:srgbClr val="FF0000"/>
                </a:solidFill>
              </a:rPr>
              <a:t>негосударственные космические аппараты – любые космические аппараты, созданные за счет средств физических и юридических лиц, не относящиеся к государственным космическим аппаратам»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45840" y="332656"/>
            <a:ext cx="7416824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от Минэкономразвития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0040" y="1916832"/>
            <a:ext cx="8388424" cy="3024336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just"/>
            <a:r>
              <a:rPr lang="ru-RU" sz="2000" dirty="0" smtClean="0"/>
              <a:t>Законопроект от Минприроды целиком посвящен роли Министерства в формировании государственного заказа в сфере своей компетенции. В целом – это концептуально правильный подход к данной застарелой проблеме, но попытка его реализации путем внесения поправок в рамочный закон явно неудачна.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45840" y="332656"/>
            <a:ext cx="7416824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от Минприроды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0040" y="1916832"/>
            <a:ext cx="8388424" cy="4104456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Сильный перекос Закона о космической деятельности в сторону одного из многих направлений.</a:t>
            </a:r>
          </a:p>
          <a:p>
            <a:pPr algn="just"/>
            <a:endParaRPr lang="ru-RU" sz="2000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i="1" dirty="0" smtClean="0">
                <a:solidFill>
                  <a:srgbClr val="FF0000"/>
                </a:solidFill>
              </a:rPr>
              <a:t>При таком подходе неизбежно возникает вопрос о роли других министерств и ведомств в части космической деятельности.</a:t>
            </a:r>
          </a:p>
          <a:p>
            <a:pPr algn="just"/>
            <a:endParaRPr lang="ru-RU" sz="2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Очень трудно предположить, что такие проекты пройдут комитеты Государственной Думы и ГПУ.</a:t>
            </a:r>
          </a:p>
          <a:p>
            <a:pPr algn="just"/>
            <a:endParaRPr lang="ru-RU" sz="20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Но… Мы живем в стране чудес. Все может случится.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45840" y="332656"/>
            <a:ext cx="7416824" cy="86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целом по трем законопроектам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55473" y="548880"/>
            <a:ext cx="123700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20141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И снова о лицензировании – </a:t>
            </a:r>
          </a:p>
          <a:p>
            <a:pPr algn="ctr"/>
            <a:r>
              <a:rPr lang="ru-RU" b="1" i="1" dirty="0" smtClean="0"/>
              <a:t>ведомственное нормотворчество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2736"/>
            <a:ext cx="7128792" cy="2149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4 октября 2011 г. опубликован проект новой редакции "Положения о лицензировании космической деятельности", подготовленный </a:t>
            </a:r>
            <a:r>
              <a:rPr lang="ru-RU" sz="1400" dirty="0" err="1" smtClean="0"/>
              <a:t>Роскосмосом</a:t>
            </a:r>
            <a:r>
              <a:rPr lang="ru-RU" sz="1400" dirty="0" smtClean="0"/>
              <a:t>. </a:t>
            </a:r>
          </a:p>
          <a:p>
            <a:pPr algn="ctr"/>
            <a:r>
              <a:rPr lang="ru-RU" sz="1400" dirty="0" smtClean="0"/>
              <a:t>В новом проекте активно используются указанные недостатки "Закона о космической деятельности" для внедрения в практику новых ограничений, целью которых объективно является нанесение ущерба Российской Федерации.  Базой для таких норм опять же стала расплывчатая формулировка: «услуги, связанные с использованием (эксплуатацией) космической техники»…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201943"/>
            <a:ext cx="8208912" cy="1739225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мнению Минэкономразвития (23 января 2012), «приём и (или) обработка информации не могут быть отнесены к космической деятельности, так как не связаны с непосредственным проведением работ по исследованию и использованию космического пространства (определение космической деятельности из ФЗ «О космической деятельности» от 20 августа 1998 г. № 5663-1), в связи с чем, установление необходимости их лицензирования не соответствует законодательству».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6801" y="4941168"/>
            <a:ext cx="6048672" cy="14401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Обычная тактика Роскосмоса в таких случаях – снятие спорных норм документа при сохранении его концептуальной направленности. На практике – переход в режим </a:t>
            </a:r>
          </a:p>
          <a:p>
            <a:pPr algn="ctr"/>
            <a:r>
              <a:rPr lang="ru-RU" sz="1400" dirty="0" smtClean="0"/>
              <a:t>«А Васька слушает, да ест».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0040" y="332656"/>
            <a:ext cx="8388424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chemeClr val="bg2"/>
                </a:solidFill>
              </a:rPr>
              <a:t>Рациональный подход к законотворчеству</a:t>
            </a:r>
            <a:endParaRPr lang="ru-RU" sz="24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60040" y="1340768"/>
            <a:ext cx="8388424" cy="4752528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hangingPunct="0"/>
            <a:r>
              <a:rPr lang="ru-RU" sz="1600" b="1" dirty="0" smtClean="0"/>
              <a:t>При правильном подходе законодательство по космосу </a:t>
            </a:r>
          </a:p>
          <a:p>
            <a:pPr algn="ctr" hangingPunct="0"/>
            <a:r>
              <a:rPr lang="ru-RU" sz="1600" b="1" dirty="0" smtClean="0"/>
              <a:t>должно обеспечить:</a:t>
            </a:r>
          </a:p>
          <a:p>
            <a:pPr algn="ctr" hangingPunct="0"/>
            <a:r>
              <a:rPr lang="ru-RU" sz="1600" dirty="0" smtClean="0"/>
              <a:t> </a:t>
            </a:r>
          </a:p>
          <a:p>
            <a:pPr marL="342900" indent="-342900" hangingPunct="0">
              <a:spcAft>
                <a:spcPts val="1800"/>
              </a:spcAft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Соблюдение прав и содействие деятельности организаций, работающих в сфере космической деятельности и использования ее результатов.</a:t>
            </a:r>
          </a:p>
          <a:p>
            <a:pPr marL="342900" indent="-342900" hangingPunct="0">
              <a:spcAft>
                <a:spcPts val="1800"/>
              </a:spcAft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Расширение областей и повышение эффективности использования результатов космической деятельности.</a:t>
            </a:r>
          </a:p>
          <a:p>
            <a:pPr marL="342900" indent="-342900" hangingPunct="0">
              <a:spcAft>
                <a:spcPts val="1800"/>
              </a:spcAft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Содействие внутренним и внешним инвестициям в космическую науку и промышленность.</a:t>
            </a:r>
          </a:p>
          <a:p>
            <a:pPr marL="342900" indent="-342900" hangingPunct="0">
              <a:spcAft>
                <a:spcPts val="1800"/>
              </a:spcAft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Повышение качества государственного управления космической отраслью. </a:t>
            </a:r>
          </a:p>
          <a:p>
            <a:pPr algn="ctr" hangingPunct="0">
              <a:spcAft>
                <a:spcPts val="1800"/>
              </a:spcAft>
            </a:pPr>
            <a:r>
              <a:rPr lang="ru-RU" sz="1600" b="1" i="1" dirty="0" smtClean="0">
                <a:solidFill>
                  <a:srgbClr val="FFFF00"/>
                </a:solidFill>
              </a:rPr>
              <a:t>Правое регулирование должно распространяться только на специфические особенности космической деятельности, общие вопросы решаются действующим законодательством.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13792" y="332656"/>
            <a:ext cx="8388424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solidFill>
                  <a:schemeClr val="bg2"/>
                </a:solidFill>
              </a:rPr>
              <a:t>Рациональный подход к законотворчеству</a:t>
            </a:r>
          </a:p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Алгоритм.</a:t>
            </a:r>
            <a:endParaRPr lang="ru-RU" sz="24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13792" y="1340768"/>
            <a:ext cx="8388424" cy="4464496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hangingPunct="0"/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3568" y="1736664"/>
            <a:ext cx="8064896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Порядок законотворческой работы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0. Публикация сообщения о начале работы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Сбор предложений по правовым нормам, которые должны быть внесены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(или изъяты) в действующее законодательство.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Обработка полученных предложений.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Разработка проекта Концепции Закона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Обсуждение К</a:t>
            </a: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онцепции Закона</a:t>
            </a:r>
            <a:endParaRPr kumimoji="0" lang="ru-RU" sz="1100" b="0" i="0" u="none" strike="noStrike" cap="none" normalizeH="0" baseline="0" dirty="0" smtClean="0" bmk="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Обработка критики и предложений по Концепции Закона.</a:t>
            </a:r>
            <a:endParaRPr kumimoji="0" lang="ru-RU" sz="1100" b="0" i="0" u="none" strike="noStrike" cap="none" normalizeH="0" baseline="0" dirty="0" smtClean="0" bmk="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Подготовка и публикация текста законопроекта.</a:t>
            </a:r>
            <a:endParaRPr kumimoji="0" lang="ru-RU" sz="1100" b="0" i="0" u="none" strike="noStrike" cap="none" normalizeH="0" baseline="0" dirty="0" smtClean="0" bmk="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Обработка критики и предложений по проекту Закона</a:t>
            </a:r>
            <a:endParaRPr kumimoji="0" lang="ru-RU" sz="1100" b="0" i="0" u="none" strike="noStrike" cap="none" normalizeH="0" baseline="0" dirty="0" smtClean="0" bmk="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Разработка окончательного варианта проекта Закона.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Внесение законопроекта в Государственную Думу и его сопровождение.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0040" y="332656"/>
            <a:ext cx="8388424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Заключение</a:t>
            </a:r>
            <a:endParaRPr lang="ru-RU" sz="24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544" y="1340768"/>
            <a:ext cx="8388424" cy="5328592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11560" y="1494656"/>
            <a:ext cx="813690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настоящее время необходимо поставить и решить две принципиальные задачи в области формирования правовой базы космической деятельности.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задача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внесение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«последних»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изменений в Закон "О космической деятельности". В отличие от сегодняшней политики органов исполнительной власти, изменения должны не расширять область действия Закона, а более жестко сформулировать правовые понятия и рамки Закона, привести его в соответствие с интересами граждан России и требованиями сегодняшней практики.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Вторая задача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разработка и принятие первого тематического закона в развитие Закона о космической деятельности.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учетом сегодняшних усилий министерств и ведомств, а также исходя из актуальных правовых проблем таким законом может стать Закон РФ «О дистанционном зондировании Земли из космоса».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60040" y="332656"/>
            <a:ext cx="8388424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buClr>
                <a:schemeClr val="hlink"/>
              </a:buClr>
              <a:buSzPct val="60000"/>
              <a:defRPr/>
            </a:pPr>
            <a:r>
              <a:rPr lang="ru-RU" sz="2400" b="1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Поводы для оптимизма</a:t>
            </a:r>
            <a:endParaRPr lang="ru-RU" sz="24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544" y="1340768"/>
            <a:ext cx="8388424" cy="5328592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 hangingPunct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11560" y="1802435"/>
            <a:ext cx="81369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задача участников космической деятельности: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институтов космического законотворчества, контроля ведомственного нормотворчества и вопросов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правоприменения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действует ряд факторов, благоприятствующей решению этой задачи.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«системный кризис» – о котором уже громко говорят не только эксперты, но и руководители отрасли. Кризис – время решения застарелых проблем;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необходимость решения проблемы использования результатов космической деятельности;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законотворческая активность ведомств.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9552" y="548680"/>
            <a:ext cx="806489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/>
            <a:r>
              <a:rPr lang="ru-RU" b="1" dirty="0">
                <a:latin typeface="Arial" charset="0"/>
              </a:rPr>
              <a:t>Моисеев Иван Михайлович,</a:t>
            </a:r>
            <a:r>
              <a:rPr lang="ru-RU" dirty="0">
                <a:latin typeface="Arial" charset="0"/>
              </a:rPr>
              <a:t> </a:t>
            </a:r>
          </a:p>
          <a:p>
            <a:pPr indent="450850" algn="ctr"/>
            <a:endParaRPr lang="ru-RU" dirty="0">
              <a:latin typeface="Arial" charset="0"/>
            </a:endParaRPr>
          </a:p>
          <a:p>
            <a:pPr indent="450850" algn="ctr"/>
            <a:r>
              <a:rPr lang="ru-RU" dirty="0" smtClean="0">
                <a:latin typeface="Arial" charset="0"/>
              </a:rPr>
              <a:t>Руководитель ИКП,</a:t>
            </a:r>
          </a:p>
          <a:p>
            <a:pPr indent="450850" algn="ctr"/>
            <a:r>
              <a:rPr lang="ru-RU" dirty="0" smtClean="0">
                <a:latin typeface="Arial" charset="0"/>
              </a:rPr>
              <a:t>Научный </a:t>
            </a:r>
            <a:r>
              <a:rPr lang="ru-RU" dirty="0">
                <a:latin typeface="Arial" charset="0"/>
              </a:rPr>
              <a:t>руководитель </a:t>
            </a:r>
            <a:r>
              <a:rPr lang="ru-RU" dirty="0" smtClean="0">
                <a:latin typeface="Arial" charset="0"/>
              </a:rPr>
              <a:t>МКК.</a:t>
            </a:r>
            <a:endParaRPr lang="ru-RU" dirty="0">
              <a:latin typeface="Arial" charset="0"/>
            </a:endParaRPr>
          </a:p>
          <a:p>
            <a:pPr indent="450850" algn="ctr"/>
            <a:endParaRPr lang="ru-RU" dirty="0">
              <a:latin typeface="Arial" charset="0"/>
            </a:endParaRPr>
          </a:p>
          <a:p>
            <a:pPr indent="450850" algn="ctr"/>
            <a:r>
              <a:rPr lang="ru-RU" sz="2800" b="1" dirty="0" err="1" smtClean="0">
                <a:latin typeface="Arial" charset="0"/>
                <a:hlinkClick r:id="rId3"/>
              </a:rPr>
              <a:t>i_mois@mail.ru</a:t>
            </a:r>
            <a:endParaRPr lang="ru-RU" sz="2800" b="1" dirty="0">
              <a:latin typeface="Arial" charset="0"/>
            </a:endParaRPr>
          </a:p>
          <a:p>
            <a:pPr indent="450850" algn="ctr"/>
            <a:endParaRPr lang="ru-RU" sz="2800" b="1" dirty="0">
              <a:latin typeface="Arial" charset="0"/>
            </a:endParaRPr>
          </a:p>
          <a:p>
            <a:pPr indent="450850" algn="ctr"/>
            <a:r>
              <a:rPr lang="ru-RU" sz="3200" b="1" dirty="0">
                <a:latin typeface="Times New Roman" pitchFamily="18" charset="0"/>
                <a:hlinkClick r:id="rId4"/>
              </a:rPr>
              <a:t>http://</a:t>
            </a:r>
            <a:r>
              <a:rPr lang="ru-RU" sz="3200" b="1" dirty="0" smtClean="0">
                <a:latin typeface="Times New Roman" pitchFamily="18" charset="0"/>
                <a:hlinkClick r:id="rId4"/>
              </a:rPr>
              <a:t>path-2.narod.ru</a:t>
            </a:r>
            <a:endParaRPr lang="ru-RU" sz="3200" b="1" dirty="0">
              <a:latin typeface="Times New Roman" pitchFamily="18" charset="0"/>
            </a:endParaRPr>
          </a:p>
          <a:p>
            <a:pPr indent="450850" algn="ctr"/>
            <a:endParaRPr lang="ru-RU" sz="2000" b="1" dirty="0">
              <a:solidFill>
                <a:srgbClr val="00FF00"/>
              </a:solidFill>
              <a:latin typeface="Times New Roman" pitchFamily="18" charset="0"/>
            </a:endParaRPr>
          </a:p>
          <a:p>
            <a:pPr indent="450850" algn="ctr"/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задачи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формирования космического законодательства</a:t>
            </a:r>
            <a:endParaRPr lang="ru-RU" sz="2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7879041" y="1551329"/>
            <a:ext cx="941431" cy="5413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 smtClean="0">
                <a:solidFill>
                  <a:srgbClr val="FFFF00"/>
                </a:solidFill>
              </a:rPr>
              <a:t>T = 0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rgbClr val="FFFF00"/>
                </a:solidFill>
              </a:rPr>
              <a:t>29.11.90</a:t>
            </a:r>
            <a:endParaRPr lang="ru-RU" sz="1200" b="1" kern="1200" dirty="0">
              <a:solidFill>
                <a:srgbClr val="FFFF00"/>
              </a:solidFill>
            </a:endParaRPr>
          </a:p>
        </p:txBody>
      </p:sp>
      <p:pic>
        <p:nvPicPr>
          <p:cNvPr id="11" name="Picture 7" descr="SWScan0000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54870" y="3356992"/>
            <a:ext cx="2265602" cy="2808312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7504" y="2924944"/>
            <a:ext cx="6552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проекте Концепции космической деятельности для СССР были поставлены задачи определить:</a:t>
            </a:r>
          </a:p>
          <a:p>
            <a:endParaRPr lang="ru-RU" b="1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Структурные и экономические отношения в космонавтике</a:t>
            </a:r>
          </a:p>
          <a:p>
            <a:r>
              <a:rPr lang="ru-RU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2. Законодательный статус космонавтики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Характер взаимоотношений общество-космонавтика-власть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Планы и варианты развития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Характер и содержание отношений с мировой космонавтикой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1" descr="Рисунок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60121" y="2447801"/>
            <a:ext cx="13525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51520" y="1822024"/>
            <a:ext cx="5832648" cy="814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СССР законодательных норм по космосу не было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Земля же была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безвидна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и пуста, и тьма над бездною, и Дух Божий носился над водою.</a:t>
            </a:r>
            <a:endParaRPr lang="ru-RU" sz="1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792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Доктрина (СССР): технические требования к законодательной базе</a:t>
            </a:r>
            <a:endParaRPr lang="ru-RU" sz="2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8023057" y="1551329"/>
            <a:ext cx="941431" cy="5413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rgbClr val="FFFF00"/>
                </a:solidFill>
              </a:rPr>
              <a:t>22.05.91</a:t>
            </a:r>
            <a:endParaRPr lang="ru-RU" sz="1200" b="1" kern="1200" dirty="0">
              <a:solidFill>
                <a:srgbClr val="FFFF00"/>
              </a:solidFill>
            </a:endParaRPr>
          </a:p>
        </p:txBody>
      </p:sp>
      <p:pic>
        <p:nvPicPr>
          <p:cNvPr id="9" name="Picture 5" descr="Облож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183" y="1513309"/>
            <a:ext cx="2333625" cy="3571875"/>
          </a:xfrm>
          <a:prstGeom prst="rect">
            <a:avLst/>
          </a:prstGeom>
          <a:noFill/>
          <a:ln w="19050" algn="ctr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03848" y="1556792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«…реформа в космонавтике, направленная на укрепление самостоятельности организаций, участвующих в космической деятельности, и стимулирование инициативы занятых в космической науке и технике специалистов немыслимы без разработки и принятия космического законодательства.»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275856" y="3806205"/>
            <a:ext cx="5184576" cy="6309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6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объекты космической политики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6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(в теории и практике)</a:t>
            </a:r>
            <a:endParaRPr lang="ru-RU" sz="16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4211960" y="5214752"/>
            <a:ext cx="4248472" cy="5128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Законодательное обеспечение космической деятельности</a:t>
            </a:r>
            <a:endParaRPr lang="ru-RU" sz="12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572000" y="5940499"/>
            <a:ext cx="4248472" cy="5128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Экономические особенности космической деятельности</a:t>
            </a:r>
            <a:endParaRPr lang="ru-RU" sz="12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3851920" y="4566680"/>
            <a:ext cx="4248472" cy="5128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Система государственного управления космической деятельностью</a:t>
            </a:r>
            <a:endParaRPr lang="ru-RU" sz="12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работы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8023057" y="1142081"/>
            <a:ext cx="941431" cy="5413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rgbClr val="FFFF00"/>
                </a:solidFill>
              </a:rPr>
              <a:t>05.05.92</a:t>
            </a:r>
            <a:endParaRPr lang="ru-RU" sz="1200" b="1" kern="12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0656" y="1160250"/>
            <a:ext cx="7254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августе 1991 г. радикально изменилась система государственного управления, осенью распался СССР, в январе  1992 г. началась экономическая реформа.</a:t>
            </a:r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0656" y="1683470"/>
            <a:ext cx="8793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сентября 1991 г. по февраль 1992 г. основные работы были сосредоточены на системе государственного управления (в рамках Рабочей группы при Правительстве РСФСР). Вопросы законодательного обеспечения были оттеснены на второй план.</a:t>
            </a:r>
            <a:endParaRPr lang="ru-RU" sz="1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92488" y="558924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 smtClean="0"/>
              <a:t>Цена вопроса 150 000 </a:t>
            </a:r>
            <a:r>
              <a:rPr lang="ru-RU" sz="1100" b="1" dirty="0" err="1" smtClean="0"/>
              <a:t>руб</a:t>
            </a:r>
            <a:r>
              <a:rPr lang="ru-RU" sz="1100" b="1" dirty="0" smtClean="0"/>
              <a:t> = 1200 </a:t>
            </a:r>
            <a:r>
              <a:rPr lang="en-US" sz="1100" b="1" dirty="0" smtClean="0"/>
              <a:t>USD </a:t>
            </a:r>
            <a:r>
              <a:rPr lang="ru-RU" sz="1100" b="1" dirty="0" smtClean="0"/>
              <a:t>на момент начала работы или 362 </a:t>
            </a:r>
            <a:r>
              <a:rPr lang="en-US" sz="1100" b="1" dirty="0" smtClean="0"/>
              <a:t>USD </a:t>
            </a:r>
            <a:r>
              <a:rPr lang="ru-RU" sz="1100" b="1" dirty="0" smtClean="0"/>
              <a:t>на момент ее окончания</a:t>
            </a:r>
          </a:p>
          <a:p>
            <a:r>
              <a:rPr lang="ru-RU" sz="1100" b="1" dirty="0" smtClean="0"/>
              <a:t>(декабрь 1992 г.)</a:t>
            </a:r>
            <a:endParaRPr lang="ru-RU" sz="1100" dirty="0"/>
          </a:p>
        </p:txBody>
      </p:sp>
      <p:pic>
        <p:nvPicPr>
          <p:cNvPr id="14" name="Рисунок 13" descr="Договор с1m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3790159"/>
            <a:ext cx="2088232" cy="2229968"/>
          </a:xfrm>
          <a:prstGeom prst="rect">
            <a:avLst/>
          </a:prstGeom>
        </p:spPr>
      </p:pic>
      <p:pic>
        <p:nvPicPr>
          <p:cNvPr id="20" name="Рисунок 19" descr="Договор с4m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9992" y="3775120"/>
            <a:ext cx="2304256" cy="1556335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51520" y="2636912"/>
            <a:ext cx="8712968" cy="814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мая 1992 был подписан Договор между МКК и ВС РСФСР на «…разработку проекта Закона Российской Федерации о космической деятельности.»</a:t>
            </a:r>
            <a:endParaRPr lang="ru-RU" sz="1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588" y="1270047"/>
            <a:ext cx="49680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Владимир Михайлович </a:t>
            </a:r>
            <a:r>
              <a:rPr lang="ru-RU" b="1" dirty="0" err="1" smtClean="0"/>
              <a:t>Постышев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Иван Михайлович </a:t>
            </a:r>
            <a:r>
              <a:rPr lang="ru-RU" b="1" dirty="0" smtClean="0"/>
              <a:t>Моисеев</a:t>
            </a:r>
          </a:p>
          <a:p>
            <a:endParaRPr lang="ru-RU" b="1" dirty="0" smtClean="0"/>
          </a:p>
          <a:p>
            <a:r>
              <a:rPr lang="ru-RU" dirty="0" smtClean="0"/>
              <a:t>Анатолий Иванович </a:t>
            </a:r>
            <a:r>
              <a:rPr lang="ru-RU" b="1" dirty="0" err="1" smtClean="0"/>
              <a:t>Рудев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dirty="0" smtClean="0"/>
              <a:t>Сергей Владимирович </a:t>
            </a:r>
            <a:r>
              <a:rPr lang="ru-RU" b="1" dirty="0" smtClean="0"/>
              <a:t>Кричевский </a:t>
            </a:r>
          </a:p>
          <a:p>
            <a:endParaRPr lang="ru-RU" b="1" dirty="0" smtClean="0"/>
          </a:p>
          <a:p>
            <a:r>
              <a:rPr lang="ru-RU" dirty="0" smtClean="0"/>
              <a:t>Николай Николаевич </a:t>
            </a:r>
            <a:r>
              <a:rPr lang="ru-RU" b="1" dirty="0" err="1" smtClean="0"/>
              <a:t>Фефелов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dirty="0" smtClean="0"/>
              <a:t>Анатолий Викторович </a:t>
            </a:r>
            <a:r>
              <a:rPr lang="ru-RU" b="1" dirty="0" smtClean="0"/>
              <a:t>Лапшин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группа (ВТК)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91501" y="2896142"/>
            <a:ext cx="59328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91501" y="2305676"/>
            <a:ext cx="442165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91501" y="3486608"/>
            <a:ext cx="675871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91501" y="1715210"/>
            <a:ext cx="612536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91501" y="4077072"/>
            <a:ext cx="641827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91501" y="1124744"/>
            <a:ext cx="800587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4"/>
          <p:cNvSpPr/>
          <p:nvPr/>
        </p:nvSpPr>
        <p:spPr>
          <a:xfrm>
            <a:off x="8023057" y="1142081"/>
            <a:ext cx="941431" cy="54138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rgbClr val="FFFF00"/>
                </a:solidFill>
              </a:rPr>
              <a:t>05.05.92</a:t>
            </a:r>
            <a:endParaRPr lang="ru-RU" sz="1200" b="1" kern="1200" dirty="0">
              <a:solidFill>
                <a:srgbClr val="FFFF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971600" y="5004395"/>
            <a:ext cx="4248472" cy="5128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Руководитель ВТК: И.Моисеев (формально)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1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</a:t>
            </a:r>
            <a:r>
              <a:rPr lang="ru-RU" sz="1200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В.Постышев</a:t>
            </a:r>
            <a:r>
              <a:rPr lang="ru-RU" sz="1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(фактически)</a:t>
            </a:r>
            <a:endParaRPr lang="ru-RU" sz="1200" kern="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64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над проектом Закона РФ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космической деятельности»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этап)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2573778" y="1052736"/>
            <a:ext cx="4158462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rgbClr val="FFFF00"/>
                </a:solidFill>
              </a:rPr>
              <a:t>5 мая 1992 г. – 3 декабря 1992 г.</a:t>
            </a:r>
            <a:endParaRPr lang="ru-RU" sz="1600" b="1" kern="12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508" y="1700808"/>
            <a:ext cx="86769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05.05.1992</a:t>
            </a:r>
            <a:r>
              <a:rPr lang="ru-RU" sz="2400" dirty="0" smtClean="0"/>
              <a:t> – Подписание Договора, создание ВТК.</a:t>
            </a:r>
          </a:p>
          <a:p>
            <a:r>
              <a:rPr lang="ru-RU" sz="2400" b="1" dirty="0" smtClean="0"/>
              <a:t>15.05.1992 </a:t>
            </a:r>
            <a:r>
              <a:rPr lang="ru-RU" sz="2400" dirty="0" smtClean="0"/>
              <a:t>– Разработана Концепция Закона</a:t>
            </a:r>
          </a:p>
          <a:p>
            <a:r>
              <a:rPr lang="ru-RU" sz="2400" b="1" dirty="0" smtClean="0"/>
              <a:t>28.05.1992</a:t>
            </a:r>
            <a:r>
              <a:rPr lang="ru-RU" sz="2400" dirty="0" smtClean="0"/>
              <a:t> – Рассылка Концепции</a:t>
            </a:r>
          </a:p>
          <a:p>
            <a:r>
              <a:rPr lang="ru-RU" sz="2400" b="1" dirty="0" smtClean="0"/>
              <a:t>20.07.1992</a:t>
            </a:r>
            <a:r>
              <a:rPr lang="ru-RU" sz="2400" dirty="0" smtClean="0"/>
              <a:t> – Разработан проект Закона (</a:t>
            </a:r>
            <a:r>
              <a:rPr lang="ru-RU" dirty="0" smtClean="0"/>
              <a:t>1-й вариант</a:t>
            </a:r>
            <a:r>
              <a:rPr lang="ru-RU" sz="2400" dirty="0" smtClean="0"/>
              <a:t>)</a:t>
            </a:r>
          </a:p>
          <a:p>
            <a:r>
              <a:rPr lang="ru-RU" sz="2400" b="1" dirty="0" smtClean="0"/>
              <a:t>30.07.1992</a:t>
            </a:r>
            <a:r>
              <a:rPr lang="ru-RU" sz="2400" dirty="0" smtClean="0"/>
              <a:t> – Рассылка проекта Закона</a:t>
            </a:r>
          </a:p>
          <a:p>
            <a:endParaRPr lang="ru-RU" sz="2400" dirty="0" smtClean="0"/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Сентябрь 1992 – декабрь 1992 – работа над предложениями и замечаниями, «раздувающиеся» версии законопроекта, попытки реагировать на быстро меняющуюся экономическую ситуацию.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Организация и проведение парламентских слушаний, реакция на текущие события.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63588" y="332656"/>
            <a:ext cx="7416824" cy="64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 работы ВТК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6714238" y="1412776"/>
            <a:ext cx="2286254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FFFF00"/>
                </a:solidFill>
              </a:rPr>
              <a:t>3 декабря 1992 г. </a:t>
            </a:r>
            <a:endParaRPr lang="ru-RU" sz="1600" b="1" kern="12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548" y="1578278"/>
            <a:ext cx="54366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Положительное заключение Президента России</a:t>
            </a:r>
            <a:endParaRPr lang="ru-RU" sz="1400" b="1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2204864"/>
            <a:ext cx="57606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«... Данный вариант проекта Закона, на наш взгляд, выгодно отличается от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проекта, подготовленного Институтом государства и права Российской академии наук совместно с Российским космическим агентством, Министерством обороны и Министерством иностранных дел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поскольку выполнен методологически на более высоком уровне, предусматривает участие в осуществлении полномочий по регулированию космической деятельности субъектов федерации и по ряду других причин…»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Закл Ельцин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28184" y="2348880"/>
            <a:ext cx="2772308" cy="3891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809582" y="332656"/>
            <a:ext cx="7416824" cy="64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Доводка Проекта Закона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2321750" y="1196752"/>
            <a:ext cx="4554506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rgbClr val="FFFF00"/>
                </a:solidFill>
              </a:rPr>
              <a:t>1 января 1993 г. - 20 августа 1993 г. </a:t>
            </a:r>
            <a:endParaRPr lang="ru-RU" sz="1600" b="1" kern="12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57013"/>
            <a:ext cx="86769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02.03.1993</a:t>
            </a:r>
            <a:r>
              <a:rPr lang="ru-RU" sz="2000" dirty="0" smtClean="0"/>
              <a:t> – Совещание на высшем уровне</a:t>
            </a:r>
          </a:p>
          <a:p>
            <a:r>
              <a:rPr lang="ru-RU" sz="2000" dirty="0" smtClean="0"/>
              <a:t>                      ВКС МО, РАН, РКА</a:t>
            </a:r>
          </a:p>
          <a:p>
            <a:r>
              <a:rPr lang="ru-RU" sz="2000" b="1" dirty="0" smtClean="0"/>
              <a:t>21.04.1993 </a:t>
            </a:r>
            <a:r>
              <a:rPr lang="ru-RU" sz="2000" dirty="0" smtClean="0"/>
              <a:t>– Последняя редакция, рассылка</a:t>
            </a:r>
          </a:p>
          <a:p>
            <a:r>
              <a:rPr lang="ru-RU" sz="2000" b="1" dirty="0" smtClean="0"/>
              <a:t>27.04.1993</a:t>
            </a:r>
            <a:r>
              <a:rPr lang="ru-RU" sz="2000" dirty="0" smtClean="0"/>
              <a:t> – Принятие Постановления и Заявления</a:t>
            </a:r>
          </a:p>
          <a:p>
            <a:r>
              <a:rPr lang="ru-RU" sz="2000" dirty="0" smtClean="0"/>
              <a:t>                      ВС РСФСР</a:t>
            </a:r>
          </a:p>
          <a:p>
            <a:r>
              <a:rPr lang="ru-RU" sz="2000" b="1" dirty="0" smtClean="0"/>
              <a:t>20.07.1993</a:t>
            </a:r>
            <a:r>
              <a:rPr lang="ru-RU" sz="2000" dirty="0" smtClean="0"/>
              <a:t> – Разработан Проект Закона (</a:t>
            </a:r>
            <a:r>
              <a:rPr lang="ru-RU" sz="1400" dirty="0" smtClean="0"/>
              <a:t>13-й и последний вариант</a:t>
            </a:r>
            <a:r>
              <a:rPr lang="ru-RU" sz="2000" dirty="0" smtClean="0"/>
              <a:t>)</a:t>
            </a:r>
          </a:p>
          <a:p>
            <a:r>
              <a:rPr lang="ru-RU" sz="2000" b="1" dirty="0" smtClean="0"/>
              <a:t>30.07.1993</a:t>
            </a:r>
            <a:r>
              <a:rPr lang="ru-RU" sz="2000" dirty="0" smtClean="0"/>
              <a:t> – Рассылка Проекта Закона</a:t>
            </a:r>
          </a:p>
          <a:p>
            <a:endParaRPr lang="ru-RU" sz="2000" dirty="0" smtClean="0"/>
          </a:p>
          <a:p>
            <a:r>
              <a:rPr lang="ru-RU" dirty="0" smtClean="0"/>
              <a:t>Август – сентябрь 1993 г. – работа по замечаниям комитетов и комиссий Верховного Совета, Главного правового управления Президента.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14070</TotalTime>
  <Words>2467</Words>
  <Application>Microsoft Office PowerPoint</Application>
  <PresentationFormat>Экран (4:3)</PresentationFormat>
  <Paragraphs>300</Paragraphs>
  <Slides>29</Slides>
  <Notes>29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Глобус</vt:lpstr>
      <vt:lpstr>Adobe 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ISP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 Моисеев</dc:creator>
  <cp:lastModifiedBy>И. Моисеев</cp:lastModifiedBy>
  <cp:revision>558</cp:revision>
  <dcterms:created xsi:type="dcterms:W3CDTF">2007-05-23T16:29:41Z</dcterms:created>
  <dcterms:modified xsi:type="dcterms:W3CDTF">2017-11-02T07:43:39Z</dcterms:modified>
</cp:coreProperties>
</file>